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9" r:id="rId4"/>
    <p:sldId id="258" r:id="rId5"/>
    <p:sldId id="259" r:id="rId6"/>
    <p:sldId id="270" r:id="rId7"/>
    <p:sldId id="260" r:id="rId8"/>
    <p:sldId id="271" r:id="rId9"/>
    <p:sldId id="261" r:id="rId10"/>
    <p:sldId id="272" r:id="rId11"/>
    <p:sldId id="262" r:id="rId12"/>
    <p:sldId id="273" r:id="rId13"/>
    <p:sldId id="263" r:id="rId14"/>
    <p:sldId id="264" r:id="rId15"/>
    <p:sldId id="265" r:id="rId16"/>
    <p:sldId id="274" r:id="rId17"/>
    <p:sldId id="266" r:id="rId18"/>
    <p:sldId id="267" r:id="rId19"/>
    <p:sldId id="26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1AFEC-3F56-4A2C-8AE0-E2F9BD3E4150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9702A-3CB2-46B3-9040-7D2B6291C5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9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C529395-5433-48E3-8BBD-BD6BDFEFB7D3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41E2-0EFD-44F8-842B-572915B1E9F6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4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935F-4F13-4B38-AB83-97E61B81DE8A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4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B7542-5196-4AB3-8A01-76B083A79DAA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0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DB77-20E5-42F9-8581-790CC8E803B9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63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836-BBF3-49EA-A692-6CF796EB0E7D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2500-4178-4D09-AC04-578AF0A4DD18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3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29A-E5DF-436D-A078-DD43D82D085A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1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41B3-D077-4129-A63A-F9BFC7EF5354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63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A052-3C28-422D-96C1-C08D70AB8AF6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4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D8DA-1D94-4F2E-948D-CC560E3CB151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0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CC58559-4D97-45E5-BD63-4BC14C95DD77}" type="datetime1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1B0877-4039-4EFC-AE4F-77F60105393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3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8.png"/><Relationship Id="rId4" Type="http://schemas.microsoft.com/office/2007/relationships/hdphoto" Target="../media/hdphoto1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37.png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F073C-B3A6-4D72-A033-25A2DC220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18" y="4960137"/>
            <a:ext cx="8123382" cy="1463040"/>
          </a:xfrm>
        </p:spPr>
        <p:txBody>
          <a:bodyPr/>
          <a:lstStyle/>
          <a:p>
            <a:r>
              <a:rPr lang="zh-CN" altLang="en-US" dirty="0"/>
              <a:t>函数逼近与快速傅里叶变换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1A5127-AFAD-4BB3-A14B-F76AFF0C5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0DE61-8C5A-4F59-9AA5-CBFC03AF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80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D9D815-15A2-4E9A-A794-DA22E63E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97"/>
          <a:stretch/>
        </p:blipFill>
        <p:spPr>
          <a:xfrm>
            <a:off x="927146" y="762000"/>
            <a:ext cx="10052732" cy="1131455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A481EC2-098D-459B-9CF8-E78F86420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5" y="2198452"/>
            <a:ext cx="5328515" cy="404349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CFD557-5A1A-4E6D-8A08-AD39FEB58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256" y="1655161"/>
            <a:ext cx="5100599" cy="512254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75652-27FD-4014-BF05-8597E3F5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3302F-CC2F-D56D-FCA7-4F77A60842A5}"/>
              </a:ext>
            </a:extLst>
          </p:cNvPr>
          <p:cNvSpPr txBox="1"/>
          <p:nvPr/>
        </p:nvSpPr>
        <p:spPr>
          <a:xfrm>
            <a:off x="2430380" y="2490537"/>
            <a:ext cx="24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5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08D4B8-08E9-4918-9CC7-100F5AD31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5999"/>
                <a:ext cx="10330079" cy="450109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什么是正交多项式（序列）？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当然可以根据定义来构造，用待定系数法：先令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，再令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，然后通过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zh-CN" altLang="en-US" dirty="0"/>
                  <a:t>来确定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此题需要构造的正交多项式的个数比较多，所以采用递推公式更方便。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08D4B8-08E9-4918-9CC7-100F5AD31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5999"/>
                <a:ext cx="10330079" cy="4501097"/>
              </a:xfrm>
              <a:blipFill>
                <a:blip r:embed="rId2"/>
                <a:stretch>
                  <a:fillRect l="-295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0D9D815-15A2-4E9A-A794-DA22E63EE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3" b="70"/>
          <a:stretch/>
        </p:blipFill>
        <p:spPr>
          <a:xfrm>
            <a:off x="857797" y="757380"/>
            <a:ext cx="11123459" cy="863602"/>
          </a:xfrm>
          <a:prstGeom prst="rect">
            <a:avLst/>
          </a:prstGeom>
        </p:spPr>
      </p:pic>
      <p:pic>
        <p:nvPicPr>
          <p:cNvPr id="5" name="Picture 4" descr="正交多项式">
            <a:extLst>
              <a:ext uri="{FF2B5EF4-FFF2-40B4-BE49-F238E27FC236}">
                <a16:creationId xmlns:a16="http://schemas.microsoft.com/office/drawing/2014/main" id="{5F088B94-2401-4C7C-AFE9-1DEECB5D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648527"/>
            <a:ext cx="76962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4989EF-B43D-4640-8FC8-E8C0F927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85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D9D815-15A2-4E9A-A794-DA22E63E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3" b="70"/>
          <a:stretch/>
        </p:blipFill>
        <p:spPr>
          <a:xfrm>
            <a:off x="857797" y="757380"/>
            <a:ext cx="11123459" cy="863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B0CFCC-08DE-43E3-AEC8-F1EA1414C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89" r="43322" b="36101"/>
          <a:stretch/>
        </p:blipFill>
        <p:spPr>
          <a:xfrm>
            <a:off x="4833636" y="2109379"/>
            <a:ext cx="1955476" cy="368997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CBBEA3-C9B8-4C0A-B3EB-EC1D3C7E07DD}"/>
              </a:ext>
            </a:extLst>
          </p:cNvPr>
          <p:cNvGrpSpPr/>
          <p:nvPr/>
        </p:nvGrpSpPr>
        <p:grpSpPr>
          <a:xfrm>
            <a:off x="7923556" y="2109379"/>
            <a:ext cx="3123409" cy="4234012"/>
            <a:chOff x="8005865" y="1814130"/>
            <a:chExt cx="3123409" cy="423401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FE3B02E-1A21-445B-8A0D-226E15D0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6" y="4423589"/>
              <a:ext cx="1917624" cy="16245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C55A871-F68B-47F8-A980-0BB3E0EF4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58"/>
            <a:stretch/>
          </p:blipFill>
          <p:spPr>
            <a:xfrm>
              <a:off x="8005865" y="1814130"/>
              <a:ext cx="3123409" cy="2615879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33AA7B-A032-45B9-A519-BBE5B4EFE420}"/>
              </a:ext>
            </a:extLst>
          </p:cNvPr>
          <p:cNvGrpSpPr/>
          <p:nvPr/>
        </p:nvGrpSpPr>
        <p:grpSpPr>
          <a:xfrm>
            <a:off x="528745" y="2109379"/>
            <a:ext cx="3739701" cy="3880673"/>
            <a:chOff x="528745" y="2109379"/>
            <a:chExt cx="3739701" cy="388067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0CD875F-C910-4908-A0C7-8EEC45D6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21" y="2109379"/>
              <a:ext cx="3228359" cy="235993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2FFF3A1-DB70-4555-B8CB-AAEDBFD31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" t="-161" r="-370" b="82525"/>
            <a:stretch/>
          </p:blipFill>
          <p:spPr>
            <a:xfrm>
              <a:off x="528745" y="4470179"/>
              <a:ext cx="3739701" cy="1519873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6056FA-269B-44FF-9881-FC697868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FD9C1E-8A7C-03E6-A483-92233EA0BA3E}"/>
                  </a:ext>
                </a:extLst>
              </p:cNvPr>
              <p:cNvSpPr txBox="1"/>
              <p:nvPr/>
            </p:nvSpPr>
            <p:spPr>
              <a:xfrm>
                <a:off x="2881015" y="2676248"/>
                <a:ext cx="1387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FD9C1E-8A7C-03E6-A483-92233EA0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015" y="2676248"/>
                <a:ext cx="138743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9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72ADE48-09E1-4673-91CC-ACF476F810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4000" dirty="0"/>
                  <a:t>14</a:t>
                </a:r>
                <a:r>
                  <a:rPr lang="zh-CN" altLang="en-US" sz="4000" dirty="0"/>
                  <a:t>（</a:t>
                </a:r>
                <a:r>
                  <a:rPr lang="en-US" altLang="zh-CN" sz="4000" dirty="0"/>
                  <a:t>2</a:t>
                </a:r>
                <a:r>
                  <a:rPr lang="zh-CN" altLang="en-US" sz="4000" dirty="0"/>
                  <a:t>）求函数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,[0,1]</m:t>
                    </m:r>
                  </m:oMath>
                </a14:m>
                <a:r>
                  <a:rPr lang="zh-CN" altLang="en-US" sz="4000" dirty="0"/>
                  <a:t>在指定区间上对于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4000" dirty="0"/>
                  <a:t>的最佳平方逼近多项式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72ADE48-09E1-4673-91CC-ACF476F8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94" t="-17073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88142B-C208-4E64-8D79-F0C3B232B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4946366" cy="402336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因为区间是标准的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zh-CN" altLang="en-US" dirty="0"/>
                  <a:t>，又是只求一次多项式，所以可以用系数矩阵为希尔伯特阵的已有结论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88142B-C208-4E64-8D79-F0C3B232B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4946366" cy="4023360"/>
              </a:xfrm>
              <a:blipFill>
                <a:blip r:embed="rId3"/>
                <a:stretch>
                  <a:fillRect l="-617" r="-2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0F4050-8995-4A62-B36D-6CEB939FE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06" y="3865898"/>
            <a:ext cx="863564" cy="863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ED60A2-9D1D-45E1-A116-AE09373F0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85"/>
          <a:stretch/>
        </p:blipFill>
        <p:spPr>
          <a:xfrm>
            <a:off x="6260625" y="2211430"/>
            <a:ext cx="5187806" cy="4172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665EA6-0200-4C2A-B4A6-8EFE45CD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72ADE48-09E1-4673-91CC-ACF476F810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9763945" cy="1499616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4000" dirty="0"/>
                  <a:t>14</a:t>
                </a:r>
                <a:r>
                  <a:rPr lang="zh-CN" altLang="en-US" sz="4000" dirty="0"/>
                  <a:t>（</a:t>
                </a:r>
                <a:r>
                  <a:rPr lang="en-US" altLang="zh-CN" sz="4000" dirty="0"/>
                  <a:t>4</a:t>
                </a:r>
                <a:r>
                  <a:rPr lang="zh-CN" altLang="en-US" sz="4000" dirty="0"/>
                  <a:t>）求函数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𝑙𝑛𝑥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,[1,2]</m:t>
                    </m:r>
                  </m:oMath>
                </a14:m>
                <a:r>
                  <a:rPr lang="zh-CN" altLang="en-US" sz="4000" dirty="0"/>
                  <a:t>在指定区间上对于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𝑠𝑝𝑎𝑛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4000" dirty="0"/>
                  <a:t>的最佳平方逼近多项式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72ADE48-09E1-4673-91CC-ACF476F8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9763945" cy="1499616"/>
              </a:xfrm>
              <a:blipFill>
                <a:blip r:embed="rId2"/>
                <a:stretch>
                  <a:fillRect l="-2185" t="-17073" r="-1748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8142B-C208-4E64-8D79-F0C3B232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还是最佳平方逼近，还是求一次多项式，但区间不是标准区间。可以做个变量代换去用希尔伯特阵，但自己积一下更简单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3D9C12-7372-40E8-9610-295666B3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799" y="3150980"/>
            <a:ext cx="3688871" cy="3158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3D35F5-4CDE-4A96-B575-72BF97980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3153203"/>
            <a:ext cx="5152204" cy="37129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D0E760-E853-4830-A038-DF770026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8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626C36-8FFD-4A75-BFBD-F0F3BE78E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标准的区间，没有说权函数，但说了按勒让德多项式</a:t>
            </a:r>
            <a:endParaRPr lang="en-US" altLang="zh-CN" dirty="0"/>
          </a:p>
          <a:p>
            <a:r>
              <a:rPr lang="zh-CN" altLang="en-US" dirty="0"/>
              <a:t>你只需要记得</a:t>
            </a:r>
            <a:r>
              <a:rPr lang="en-US" altLang="zh-CN" dirty="0"/>
              <a:t>	</a:t>
            </a:r>
            <a:r>
              <a:rPr lang="zh-CN" altLang="en-US" dirty="0"/>
              <a:t>勒让德多项式是什么（记不住现推）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zh-CN" altLang="en-US" dirty="0"/>
              <a:t>它们自己跟自己内积是什么（记不住现算）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A5254-1D5F-4924-82C5-C5509E8E6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78484"/>
          <a:stretch/>
        </p:blipFill>
        <p:spPr>
          <a:xfrm>
            <a:off x="858982" y="1039089"/>
            <a:ext cx="11229918" cy="711201"/>
          </a:xfrm>
          <a:prstGeom prst="rect">
            <a:avLst/>
          </a:prstGeom>
        </p:spPr>
      </p:pic>
      <p:pic>
        <p:nvPicPr>
          <p:cNvPr id="6" name="Picture 4" descr="递推性">
            <a:extLst>
              <a:ext uri="{FF2B5EF4-FFF2-40B4-BE49-F238E27FC236}">
                <a16:creationId xmlns:a16="http://schemas.microsoft.com/office/drawing/2014/main" id="{4BE9BC8F-F1A1-4E4D-97A9-7D6586D5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5"/>
          <a:stretch>
            <a:fillRect/>
          </a:stretch>
        </p:blipFill>
        <p:spPr bwMode="auto">
          <a:xfrm>
            <a:off x="970226" y="3429000"/>
            <a:ext cx="6213873" cy="288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CC8DCE4E-1CF5-4893-B7C0-180425FE31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21450"/>
              </p:ext>
            </p:extLst>
          </p:nvPr>
        </p:nvGraphicFramePr>
        <p:xfrm>
          <a:off x="6951723" y="4253345"/>
          <a:ext cx="4495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286000" imgH="584200" progId="Equation.3">
                  <p:embed/>
                </p:oleObj>
              </mc:Choice>
              <mc:Fallback>
                <p:oleObj name="公式" r:id="rId4" imgW="2286000" imgH="584200" progId="Equation.3">
                  <p:embed/>
                  <p:pic>
                    <p:nvPicPr>
                      <p:cNvPr id="19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723" y="4253345"/>
                        <a:ext cx="44958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9C752B-9F26-456E-AA48-8C9B897F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73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DA5254-1D5F-4924-82C5-C5509E8E6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78484"/>
          <a:stretch/>
        </p:blipFill>
        <p:spPr>
          <a:xfrm>
            <a:off x="858982" y="1039089"/>
            <a:ext cx="11229918" cy="711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257AE5-E44E-42BB-B79F-B7E0AB35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62" y="2016765"/>
            <a:ext cx="4872943" cy="4232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F26B4-6E2E-44E1-A173-36686E3F6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97" y="2361772"/>
            <a:ext cx="4971595" cy="274593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9000AD-1BE3-484B-9C32-FB4597EC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5DB88D0-F329-0642-77A1-19739C254514}"/>
              </a:ext>
            </a:extLst>
          </p:cNvPr>
          <p:cNvSpPr/>
          <p:nvPr/>
        </p:nvSpPr>
        <p:spPr>
          <a:xfrm>
            <a:off x="7988968" y="3284621"/>
            <a:ext cx="577515" cy="34891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F06424-D098-95D5-7FFC-12ADB9659BC6}"/>
              </a:ext>
            </a:extLst>
          </p:cNvPr>
          <p:cNvSpPr/>
          <p:nvPr/>
        </p:nvSpPr>
        <p:spPr>
          <a:xfrm>
            <a:off x="9022320" y="3300662"/>
            <a:ext cx="577515" cy="34891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27F0108-16A4-D09B-6065-82583D391896}"/>
              </a:ext>
            </a:extLst>
          </p:cNvPr>
          <p:cNvSpPr/>
          <p:nvPr/>
        </p:nvSpPr>
        <p:spPr>
          <a:xfrm>
            <a:off x="10050379" y="3300663"/>
            <a:ext cx="577515" cy="34891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37D4D6-8D85-4421-A38F-E9CC42A6EA81}"/>
              </a:ext>
            </a:extLst>
          </p:cNvPr>
          <p:cNvSpPr/>
          <p:nvPr/>
        </p:nvSpPr>
        <p:spPr>
          <a:xfrm>
            <a:off x="11078438" y="3284621"/>
            <a:ext cx="577515" cy="34891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4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4C49D-A512-468A-A55B-AAC8FEC7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276192"/>
            <a:ext cx="2344971" cy="3033167"/>
          </a:xfrm>
        </p:spPr>
        <p:txBody>
          <a:bodyPr/>
          <a:lstStyle/>
          <a:p>
            <a:r>
              <a:rPr lang="zh-CN" altLang="en-US" dirty="0"/>
              <a:t>这是一个最小二乘拟合的问题，没有别的依据，就选择线性拟合</a:t>
            </a:r>
            <a:endParaRPr lang="en-US" altLang="zh-CN" dirty="0"/>
          </a:p>
          <a:p>
            <a:r>
              <a:rPr lang="zh-CN" altLang="en-US" dirty="0"/>
              <a:t>注意：这里的“内积”不是真的内积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643C7-37B1-4E97-BC30-FC3D6C0B2E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98"/>
          <a:stretch/>
        </p:blipFill>
        <p:spPr>
          <a:xfrm>
            <a:off x="898237" y="180110"/>
            <a:ext cx="7907814" cy="18426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60A9A8-E4DB-4117-81D2-23E05212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38" y="1674615"/>
            <a:ext cx="6494741" cy="49681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B8B6C9-EF1E-410C-9694-8BE23F98507E}"/>
              </a:ext>
            </a:extLst>
          </p:cNvPr>
          <p:cNvSpPr txBox="1"/>
          <p:nvPr/>
        </p:nvSpPr>
        <p:spPr>
          <a:xfrm>
            <a:off x="6776767" y="6375692"/>
            <a:ext cx="20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总觉得哪里不对</a:t>
            </a:r>
            <a:r>
              <a:rPr lang="zh-CN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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9F156F-493E-4153-BF83-F7D360EB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5336A1-F639-1276-CE56-1C660EF5881C}"/>
                  </a:ext>
                </a:extLst>
              </p:cNvPr>
              <p:cNvSpPr txBox="1"/>
              <p:nvPr/>
            </p:nvSpPr>
            <p:spPr>
              <a:xfrm>
                <a:off x="610371" y="5526934"/>
                <a:ext cx="3139321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5336A1-F639-1276-CE56-1C660EF5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71" y="5526934"/>
                <a:ext cx="3139321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1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4C49D-A512-468A-A55B-AAC8FEC7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38576" cy="4023360"/>
          </a:xfrm>
        </p:spPr>
        <p:txBody>
          <a:bodyPr/>
          <a:lstStyle/>
          <a:p>
            <a:r>
              <a:rPr lang="zh-CN" altLang="en-US" dirty="0"/>
              <a:t>还是最小二乘拟合的问题，但是拟合函数的形式给定了</a:t>
            </a:r>
            <a:endParaRPr lang="en-US" altLang="zh-CN" dirty="0"/>
          </a:p>
          <a:p>
            <a:r>
              <a:rPr lang="zh-CN" altLang="en-US" dirty="0"/>
              <a:t>由于拟合函数的特定形式，基函数也有所不同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643C7-37B1-4E97-BC30-FC3D6C0B2E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51700" b="-328"/>
          <a:stretch/>
        </p:blipFill>
        <p:spPr>
          <a:xfrm>
            <a:off x="1024128" y="360216"/>
            <a:ext cx="7601906" cy="1681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E2B805-74BB-470B-AC56-3C9D6D36E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515"/>
          <a:stretch/>
        </p:blipFill>
        <p:spPr>
          <a:xfrm>
            <a:off x="1115958" y="3881898"/>
            <a:ext cx="3976829" cy="2352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053219-E869-4411-AF9A-DC9AD7AD4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05"/>
          <a:stretch/>
        </p:blipFill>
        <p:spPr>
          <a:xfrm>
            <a:off x="7020536" y="2484037"/>
            <a:ext cx="3634424" cy="387148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1E10FC-FFDD-4CAE-A056-C14B0668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2A15A3-66E6-4CC4-A252-8CED18915D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20.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</m:t>
                    </m:r>
                    <m:d>
                      <m:dPr>
                        <m:ctrlP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</m:d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𝑠𝑖𝑛𝑥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4000" b="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altLang="zh-CN" sz="4000" b="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处的</a:t>
                </a:r>
                <a14:m>
                  <m:oMath xmlns:m="http://schemas.openxmlformats.org/officeDocument/2006/math"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(3,3</m:t>
                    </m:r>
                    <m:r>
                      <a:rPr lang="en-US" altLang="zh-CN" sz="4000" i="1" kern="1200" cap="all" spc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阶帕德逼近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e>
                      <m:sub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33</m:t>
                        </m:r>
                      </m:sub>
                    </m:sSub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2A15A3-66E6-4CC4-A252-8CED18915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94" t="-1220" b="-11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AD9639-3B33-4BF3-BAE9-1C017BEAF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帕德逼近是啥？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帕德逼近怎么求？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根据泰勒展开确定</a:t>
                </a:r>
                <a:r>
                  <a:rPr lang="en-US" altLang="zh-CN" b="1" i="1" dirty="0">
                    <a:latin typeface="Times New Roman" pitchFamily="18" charset="0"/>
                  </a:rPr>
                  <a:t>c</a:t>
                </a:r>
                <a:r>
                  <a:rPr lang="en-US" altLang="zh-CN" b="1" i="1" baseline="-25000" dirty="0">
                    <a:latin typeface="Times New Roman" pitchFamily="18" charset="0"/>
                  </a:rPr>
                  <a:t>k</a:t>
                </a:r>
                <a:r>
                  <a:rPr lang="zh-CN" altLang="en-US" b="1" dirty="0">
                    <a:latin typeface="Times New Roman" pitchFamily="18" charset="0"/>
                  </a:rPr>
                  <a:t>（个数要跟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itchFamily="18" charset="0"/>
                  </a:rPr>
                  <a:t>加起来的个数一样多）</a:t>
                </a:r>
                <a:endParaRPr lang="en-US" altLang="zh-CN" b="1" baseline="-25000" dirty="0">
                  <a:latin typeface="Times New Roman" pitchFamily="18" charset="0"/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确定</a:t>
                </a:r>
                <a:r>
                  <a:rPr lang="en-US" altLang="zh-CN" b="1" i="1" dirty="0" err="1">
                    <a:latin typeface="Times New Roman" pitchFamily="18" charset="0"/>
                  </a:rPr>
                  <a:t>b</a:t>
                </a:r>
                <a:r>
                  <a:rPr lang="en-US" altLang="zh-CN" b="1" i="1" baseline="-25000" dirty="0" err="1">
                    <a:latin typeface="Times New Roman" pitchFamily="18" charset="0"/>
                  </a:rPr>
                  <a:t>j</a:t>
                </a:r>
                <a:endParaRPr lang="en-US" altLang="zh-CN" b="1" i="1" baseline="-25000" dirty="0">
                  <a:latin typeface="Times New Roman" pitchFamily="18" charset="0"/>
                </a:endParaRPr>
              </a:p>
              <a:p>
                <a:pPr lvl="1"/>
                <a:endParaRPr lang="en-US" altLang="zh-CN" b="1" i="1" baseline="-25000" dirty="0">
                  <a:latin typeface="Times New Roman" pitchFamily="18" charset="0"/>
                </a:endParaRPr>
              </a:p>
              <a:p>
                <a:pPr lvl="1"/>
                <a:endParaRPr lang="en-US" altLang="zh-CN" b="1" i="1" baseline="-25000" dirty="0">
                  <a:latin typeface="Times New Roman" pitchFamily="18" charset="0"/>
                </a:endParaRPr>
              </a:p>
              <a:p>
                <a:pPr lvl="1"/>
                <a:r>
                  <a:rPr lang="zh-CN" altLang="en-US" dirty="0"/>
                  <a:t>确定</a:t>
                </a:r>
                <a:r>
                  <a:rPr lang="en-US" altLang="zh-CN" b="1" i="1" dirty="0">
                    <a:latin typeface="Times New Roman" pitchFamily="18" charset="0"/>
                  </a:rPr>
                  <a:t>a</a:t>
                </a:r>
                <a:r>
                  <a:rPr lang="en-US" altLang="zh-CN" b="1" i="1" baseline="-25000" dirty="0">
                    <a:latin typeface="Times New Roman" pitchFamily="18" charset="0"/>
                  </a:rPr>
                  <a:t>i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AD9639-3B33-4BF3-BAE9-1C017BEAF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3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 descr="帕德逼近">
            <a:extLst>
              <a:ext uri="{FF2B5EF4-FFF2-40B4-BE49-F238E27FC236}">
                <a16:creationId xmlns:a16="http://schemas.microsoft.com/office/drawing/2014/main" id="{F56659A9-C12F-4DF0-92B4-8580C6817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53221" r="16935" b="34348"/>
          <a:stretch/>
        </p:blipFill>
        <p:spPr bwMode="auto">
          <a:xfrm>
            <a:off x="3364210" y="2239547"/>
            <a:ext cx="4938738" cy="59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帕德逼近">
            <a:extLst>
              <a:ext uri="{FF2B5EF4-FFF2-40B4-BE49-F238E27FC236}">
                <a16:creationId xmlns:a16="http://schemas.microsoft.com/office/drawing/2014/main" id="{37A2B314-DE39-4EC9-A135-B960DFFC2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30279" r="15263" b="54946"/>
          <a:stretch/>
        </p:blipFill>
        <p:spPr bwMode="auto">
          <a:xfrm>
            <a:off x="836364" y="3862694"/>
            <a:ext cx="6185647" cy="7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帕德求解">
            <a:extLst>
              <a:ext uri="{FF2B5EF4-FFF2-40B4-BE49-F238E27FC236}">
                <a16:creationId xmlns:a16="http://schemas.microsoft.com/office/drawing/2014/main" id="{94CE8B00-78F9-44DF-9699-033448D5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t="60624"/>
          <a:stretch/>
        </p:blipFill>
        <p:spPr bwMode="auto">
          <a:xfrm>
            <a:off x="2263995" y="4690531"/>
            <a:ext cx="5794867" cy="79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帕德求解">
            <a:extLst>
              <a:ext uri="{FF2B5EF4-FFF2-40B4-BE49-F238E27FC236}">
                <a16:creationId xmlns:a16="http://schemas.microsoft.com/office/drawing/2014/main" id="{E766434B-8B44-420D-B779-E3EBDB4B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t="-980" r="1302" b="59333"/>
          <a:stretch/>
        </p:blipFill>
        <p:spPr bwMode="auto">
          <a:xfrm>
            <a:off x="2205317" y="5727640"/>
            <a:ext cx="5392679" cy="84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FDFE40-64CE-40D3-93EE-BBD5853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5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E58984-DFAA-442F-8DC8-E0D9A1A7A1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证明函数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线性无关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E58984-DFAA-442F-8DC8-E0D9A1A7A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6D94B-BBCB-4F6A-BACC-0790F584F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怎么证线性无关？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怎么知道只有</a:t>
            </a:r>
            <a:r>
              <a:rPr lang="en-US" altLang="zh-CN" dirty="0"/>
              <a:t>0</a:t>
            </a:r>
            <a:r>
              <a:rPr lang="zh-CN" altLang="en-US" dirty="0"/>
              <a:t>解？</a:t>
            </a:r>
            <a:endParaRPr lang="en-US" altLang="zh-CN" dirty="0"/>
          </a:p>
          <a:p>
            <a:r>
              <a:rPr lang="en-US" altLang="zh-CN" dirty="0"/>
              <a:t> 	</a:t>
            </a:r>
            <a:r>
              <a:rPr lang="zh-CN" altLang="en-US" dirty="0"/>
              <a:t>要构造出一个方程</a:t>
            </a:r>
            <a:endParaRPr lang="en-US" altLang="zh-CN" dirty="0"/>
          </a:p>
        </p:txBody>
      </p:sp>
      <p:pic>
        <p:nvPicPr>
          <p:cNvPr id="4" name="Picture 4" descr="线性相关">
            <a:extLst>
              <a:ext uri="{FF2B5EF4-FFF2-40B4-BE49-F238E27FC236}">
                <a16:creationId xmlns:a16="http://schemas.microsoft.com/office/drawing/2014/main" id="{655B4EAE-3BDD-4063-9BA2-9C9160EA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4" y="2710728"/>
            <a:ext cx="7772400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344355-DD75-43D6-8917-F86ADF68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58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2A15A3-66E6-4CC4-A252-8CED18915D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en-US" altLang="zh-CN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20.</a:t>
                </a:r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</m:t>
                    </m:r>
                    <m:d>
                      <m:dPr>
                        <m:ctrlP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</m:d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𝑠𝑖𝑛𝑥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4000" b="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altLang="zh-CN" sz="4000" b="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处的</a:t>
                </a:r>
                <a14:m>
                  <m:oMath xmlns:m="http://schemas.openxmlformats.org/officeDocument/2006/math">
                    <m:r>
                      <a:rPr lang="en-US" altLang="zh-CN" sz="4000" i="1" kern="1200" cap="all" spc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(3,3</m:t>
                    </m:r>
                    <m:r>
                      <a:rPr lang="en-US" altLang="zh-CN" sz="4000" i="1" kern="1200" cap="all" spc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zh-CN" altLang="en-US" sz="4000" kern="1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阶帕德逼近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e>
                      <m:sub>
                        <m:r>
                          <a:rPr lang="en-US" altLang="zh-CN" sz="4000" b="0" i="1" kern="1200" cap="all" spc="1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33</m:t>
                        </m:r>
                      </m:sub>
                    </m:sSub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altLang="zh-CN" sz="4000" b="0" i="1" kern="1200" cap="all" spc="1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2A15A3-66E6-4CC4-A252-8CED18915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94" t="-1220" b="-11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C38FEBA-4409-41EB-A312-615C918D9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13" b="25576"/>
          <a:stretch/>
        </p:blipFill>
        <p:spPr>
          <a:xfrm>
            <a:off x="4560928" y="2397049"/>
            <a:ext cx="3372445" cy="447824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10E143-D9E7-4D6B-96FB-689C39AD7E43}"/>
              </a:ext>
            </a:extLst>
          </p:cNvPr>
          <p:cNvGrpSpPr/>
          <p:nvPr/>
        </p:nvGrpSpPr>
        <p:grpSpPr>
          <a:xfrm>
            <a:off x="816642" y="2304499"/>
            <a:ext cx="3545094" cy="3509958"/>
            <a:chOff x="816642" y="2289829"/>
            <a:chExt cx="3545094" cy="350995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BD5D486-C7E2-471A-BAB4-EF856E57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11" y="2289829"/>
              <a:ext cx="3372445" cy="146067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BC75D47-19ED-4578-9E00-1B2F85030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t="-244" r="-416" b="78007"/>
            <a:stretch/>
          </p:blipFill>
          <p:spPr>
            <a:xfrm>
              <a:off x="816642" y="3787108"/>
              <a:ext cx="3545094" cy="201267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78C294-F0F4-493D-8CC1-3324854515EF}"/>
              </a:ext>
            </a:extLst>
          </p:cNvPr>
          <p:cNvGrpSpPr/>
          <p:nvPr/>
        </p:nvGrpSpPr>
        <p:grpSpPr>
          <a:xfrm>
            <a:off x="8340310" y="2255096"/>
            <a:ext cx="3372445" cy="4523821"/>
            <a:chOff x="8203395" y="2300669"/>
            <a:chExt cx="3372445" cy="452382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E91A470-BA4C-49F5-9BE2-7BDF8FA1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475" y="4465793"/>
              <a:ext cx="2738562" cy="235869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A93C17A-ED62-444F-BC5B-9C2A5F23F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422" b="-632"/>
            <a:stretch/>
          </p:blipFill>
          <p:spPr>
            <a:xfrm>
              <a:off x="8203395" y="2300669"/>
              <a:ext cx="3372445" cy="2256662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3A680E-7D6C-463E-BDB2-33FE14E8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6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E58984-DFAA-442F-8DC8-E0D9A1A7A1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证明函数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线性无关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E58984-DFAA-442F-8DC8-E0D9A1A7A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655B4EAE-3BDD-4063-9BA2-9C9160EA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686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6705" y="1935018"/>
            <a:ext cx="7313282" cy="440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878548-D9B3-448D-81C2-5F643142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78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5832F52-83AC-4483-AAB1-15D8AAC007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计算函数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5832F52-83AC-4483-AAB1-15D8AAC00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 t="-5691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22892-795C-44CF-BF4B-CDB6E404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连续函数范数的定义：</a:t>
            </a:r>
          </a:p>
        </p:txBody>
      </p:sp>
      <p:pic>
        <p:nvPicPr>
          <p:cNvPr id="4" name="Picture 4" descr="函数范数">
            <a:extLst>
              <a:ext uri="{FF2B5EF4-FFF2-40B4-BE49-F238E27FC236}">
                <a16:creationId xmlns:a16="http://schemas.microsoft.com/office/drawing/2014/main" id="{34F9CF70-C540-43BA-94BF-845C6D941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4" t="25002" r="26325" b="17534"/>
          <a:stretch/>
        </p:blipFill>
        <p:spPr bwMode="auto">
          <a:xfrm>
            <a:off x="1024128" y="2885070"/>
            <a:ext cx="5247640" cy="197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58947-0223-40C7-BCBA-D3499058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9493" y="1696728"/>
            <a:ext cx="3938834" cy="524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AB38D-4E60-4A8C-B475-917238F8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8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F56DB9-749F-4CF1-A626-30A45C701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5.</a:t>
                </a:r>
                <a:r>
                  <a:rPr lang="zh-CN" altLang="en-US" dirty="0"/>
                  <a:t>证明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F56DB9-749F-4CF1-A626-30A45C701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8BC0F-AA2A-48A1-A4F2-04D4C25FD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范数算子必须满足的条件</a:t>
            </a:r>
          </a:p>
        </p:txBody>
      </p:sp>
      <p:pic>
        <p:nvPicPr>
          <p:cNvPr id="4" name="Picture 4" descr="范数">
            <a:extLst>
              <a:ext uri="{FF2B5EF4-FFF2-40B4-BE49-F238E27FC236}">
                <a16:creationId xmlns:a16="http://schemas.microsoft.com/office/drawing/2014/main" id="{8EFEB5BA-C2F9-46D4-BC9A-5D04A87A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4" y="2957946"/>
            <a:ext cx="7772400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73F45-D66B-4938-88C1-0F52EA5D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7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F56DB9-749F-4CF1-A626-30A45C701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5.</a:t>
                </a:r>
                <a:r>
                  <a:rPr lang="zh-CN" altLang="en-US" dirty="0"/>
                  <a:t>证明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6F56DB9-749F-4CF1-A626-30A45C701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A8BC0F-AA2A-48A1-A4F2-04D4C25FD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利用条件</a:t>
                </a:r>
                <a:r>
                  <a:rPr lang="en-US" altLang="zh-CN" dirty="0"/>
                  <a:t>3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移项可得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	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A8BC0F-AA2A-48A1-A4F2-04D4C25FD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4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4C5281-8657-4198-8D63-FB46EEF5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7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C22483-523E-4BD5-8702-88E9C618B8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10271945" cy="149961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6.</a:t>
                </a:r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，问定义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是否</m:t>
                    </m:r>
                  </m:oMath>
                </a14:m>
                <a:r>
                  <a:rPr lang="zh-CN" altLang="en-US" dirty="0"/>
                  <a:t>构成 内积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C22483-523E-4BD5-8702-88E9C618B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10271945" cy="1499616"/>
              </a:xfrm>
              <a:blipFill>
                <a:blip r:embed="rId2"/>
                <a:stretch>
                  <a:fillRect l="-2493" t="-14634" r="-1543" b="-1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E732B-5DA3-41B3-A4FB-92DE9AD15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355273"/>
            <a:ext cx="9720073" cy="437803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构成内积需要满足的条件：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如果要证明是，需要每条验证；证明不是，只要找到一条不满足的就够</a:t>
            </a:r>
          </a:p>
        </p:txBody>
      </p:sp>
      <p:pic>
        <p:nvPicPr>
          <p:cNvPr id="4" name="Picture 4" descr="内积">
            <a:extLst>
              <a:ext uri="{FF2B5EF4-FFF2-40B4-BE49-F238E27FC236}">
                <a16:creationId xmlns:a16="http://schemas.microsoft.com/office/drawing/2014/main" id="{1E8C1413-7215-49C3-99FB-725FD4A5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4" y="2657763"/>
            <a:ext cx="77724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AA5293-0AD9-47D3-9AC2-EAD323A3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4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C22483-523E-4BD5-8702-88E9C618B8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10271945" cy="149961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6.</a:t>
                </a:r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，问定义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是否</m:t>
                    </m:r>
                  </m:oMath>
                </a14:m>
                <a:r>
                  <a:rPr lang="zh-CN" altLang="en-US" dirty="0"/>
                  <a:t>构成 内积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C22483-523E-4BD5-8702-88E9C618B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10271945" cy="1499616"/>
              </a:xfrm>
              <a:blipFill>
                <a:blip r:embed="rId2"/>
                <a:stretch>
                  <a:fillRect l="-2493" t="-14634" r="-1543" b="-1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E732B-5DA3-41B3-A4FB-92DE9AD15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355273"/>
            <a:ext cx="9720073" cy="4378036"/>
          </a:xfrm>
        </p:spPr>
        <p:txBody>
          <a:bodyPr>
            <a:normAutofit/>
          </a:bodyPr>
          <a:lstStyle/>
          <a:p>
            <a:r>
              <a:rPr lang="zh-CN" altLang="en-US" dirty="0"/>
              <a:t>验证构成内积需要满足的最后一个条件：</a:t>
            </a:r>
            <a:endParaRPr lang="en-US" altLang="zh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8C1413-7215-49C3-99FB-725FD4A5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8319" y="2671617"/>
            <a:ext cx="5582127" cy="399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98D76-F929-49EA-8719-18CBB41C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1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08D4B8-08E9-4918-9CC7-100F5AD31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是什么？切比雪夫多项式（序列）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有什么特性？在区间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1,1]</m:t>
                    </m:r>
                  </m:oMath>
                </a14:m>
                <a:r>
                  <a:rPr lang="zh-CN" altLang="en-US" dirty="0"/>
                  <a:t>上带着权函数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正交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这里的权函数不是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怎么办？</a:t>
                </a:r>
                <a:endParaRPr lang="en-US" altLang="zh-CN" dirty="0"/>
              </a:p>
              <a:p>
                <a:r>
                  <a:rPr lang="en-US" altLang="zh-CN" dirty="0"/>
                  <a:t> 	</a:t>
                </a:r>
                <a:r>
                  <a:rPr lang="zh-CN" altLang="en-US" dirty="0"/>
                  <a:t>没关系，这里的多项式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也不是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变量代换有惊喜</a:t>
                </a: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08D4B8-08E9-4918-9CC7-100F5AD31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 t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0D9D815-15A2-4E9A-A794-DA22E63EE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97"/>
          <a:stretch/>
        </p:blipFill>
        <p:spPr>
          <a:xfrm>
            <a:off x="927146" y="762000"/>
            <a:ext cx="10052732" cy="11314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C37001-0991-4DA7-915F-853ED40F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0877-4039-4EFC-AE4F-77F6010539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39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496</TotalTime>
  <Words>659</Words>
  <Application>Microsoft Office PowerPoint</Application>
  <PresentationFormat>宽屏</PresentationFormat>
  <Paragraphs>97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Cambria Math</vt:lpstr>
      <vt:lpstr>Times New Roman</vt:lpstr>
      <vt:lpstr>Tw Cen MT</vt:lpstr>
      <vt:lpstr>Tw Cen MT Condensed</vt:lpstr>
      <vt:lpstr>Wingdings</vt:lpstr>
      <vt:lpstr>Wingdings 3</vt:lpstr>
      <vt:lpstr>积分</vt:lpstr>
      <vt:lpstr>公式</vt:lpstr>
      <vt:lpstr>函数逼近与快速傅里叶变换</vt:lpstr>
      <vt:lpstr>3.证明函数1,x,⋯x^n线性无关</vt:lpstr>
      <vt:lpstr>3.证明函数1,x,⋯x^n线性无关</vt:lpstr>
      <vt:lpstr>4.计算函数f(x)=|x-1/2|关于C[0,1]的‖f‖_∞， ‖f‖_1与‖f‖_2  。</vt:lpstr>
      <vt:lpstr>5.证明‖f-g‖≥‖f‖-‖g‖</vt:lpstr>
      <vt:lpstr>5.证明‖f-g‖≥‖f‖-‖g‖</vt:lpstr>
      <vt:lpstr>6.对f(x),g(x)∈C^1 [a,b]，问定义(f,g)=∫_a^b▒〖f^′ (x) g^′ (x)dx〗 是否构成 内积</vt:lpstr>
      <vt:lpstr>6.对f(x),g(x)∈C^1 [a,b]，问定义(f,g)=∫_a^b▒〖f^′ (x) g^′ (x)dx〗 是否构成 内积</vt:lpstr>
      <vt:lpstr>PowerPoint 演示文稿</vt:lpstr>
      <vt:lpstr>PowerPoint 演示文稿</vt:lpstr>
      <vt:lpstr>PowerPoint 演示文稿</vt:lpstr>
      <vt:lpstr>PowerPoint 演示文稿</vt:lpstr>
      <vt:lpstr>14（2）求函数f(x)=e^x,[0,1]在指定区间上对于Φ=span{1,x}的最佳平方逼近多项式</vt:lpstr>
      <vt:lpstr>14（4）求函数f(x)=lnx,[1,2]在指定区间上对于Φ=span{1,x}的最佳平方逼近多项式</vt:lpstr>
      <vt:lpstr>PowerPoint 演示文稿</vt:lpstr>
      <vt:lpstr>PowerPoint 演示文稿</vt:lpstr>
      <vt:lpstr>PowerPoint 演示文稿</vt:lpstr>
      <vt:lpstr>PowerPoint 演示文稿</vt:lpstr>
      <vt:lpstr>20.求f(x)=sinx在x=0处的(3,3)阶帕德逼近R_33 (x)</vt:lpstr>
      <vt:lpstr>20.求f(x)=sinx在x=0处的(3,3)阶帕德逼近R_33 (x)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函数逼近与快速傅里叶变换</dc:title>
  <dc:creator>颖 鞠</dc:creator>
  <cp:lastModifiedBy>颖 鞠</cp:lastModifiedBy>
  <cp:revision>38</cp:revision>
  <dcterms:created xsi:type="dcterms:W3CDTF">2020-04-14T07:37:03Z</dcterms:created>
  <dcterms:modified xsi:type="dcterms:W3CDTF">2025-04-15T11:55:26Z</dcterms:modified>
</cp:coreProperties>
</file>